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2C36"/>
    <a:srgbClr val="FFBD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60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rgbClr val="FFBDBC"/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 idx="4294967295"/>
          </p:nvPr>
        </p:nvSpPr>
        <p:spPr>
          <a:xfrm>
            <a:off x="906163" y="768179"/>
            <a:ext cx="8001000" cy="2971800"/>
          </a:xfrm>
        </p:spPr>
        <p:txBody>
          <a:bodyPr/>
          <a:lstStyle/>
          <a:p>
            <a:r>
              <a:rPr lang="ru-RU" dirty="0" smtClean="0"/>
              <a:t>     Авиарейсы без потерь</a:t>
            </a:r>
            <a:br>
              <a:rPr lang="ru-RU" dirty="0" smtClean="0"/>
            </a:br>
            <a:r>
              <a:rPr lang="ru-RU" dirty="0" smtClean="0"/>
              <a:t>………………………………………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24039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79923" y="1258678"/>
            <a:ext cx="3657600" cy="1371600"/>
          </a:xfrm>
        </p:spPr>
        <p:txBody>
          <a:bodyPr>
            <a:normAutofit/>
          </a:bodyPr>
          <a:lstStyle/>
          <a:p>
            <a:r>
              <a:rPr lang="ru-RU" sz="2000" b="1" dirty="0"/>
              <a:t>Зависимость прибыли от </a:t>
            </a:r>
            <a:r>
              <a:rPr lang="ru-RU" sz="2000" b="1" dirty="0" err="1"/>
              <a:t>заполненности</a:t>
            </a:r>
            <a:r>
              <a:rPr lang="ru-RU" sz="2000" b="1" dirty="0"/>
              <a:t> </a:t>
            </a:r>
            <a:r>
              <a:rPr lang="ru-RU" sz="2000" b="1" dirty="0" smtClean="0"/>
              <a:t>самолета – Белгород</a:t>
            </a:r>
            <a:br>
              <a:rPr lang="ru-RU" sz="2000" b="1" dirty="0" smtClean="0"/>
            </a:br>
            <a:endParaRPr lang="ru-RU" sz="2000" b="1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679923" y="2434727"/>
            <a:ext cx="3657600" cy="3910985"/>
          </a:xfrm>
        </p:spPr>
        <p:txBody>
          <a:bodyPr>
            <a:normAutofit/>
          </a:bodyPr>
          <a:lstStyle/>
          <a:p>
            <a:r>
              <a:rPr lang="ru-RU" sz="1800" dirty="0" smtClean="0">
                <a:solidFill>
                  <a:schemeClr val="tx1"/>
                </a:solidFill>
              </a:rPr>
              <a:t>Граница нерентабельности рейсов для направления </a:t>
            </a:r>
            <a:r>
              <a:rPr lang="en-US" sz="1800" dirty="0" smtClean="0">
                <a:solidFill>
                  <a:schemeClr val="tx1"/>
                </a:solidFill>
              </a:rPr>
              <a:t>PG0480</a:t>
            </a:r>
            <a:r>
              <a:rPr lang="ru-RU" sz="1800" dirty="0" smtClean="0">
                <a:solidFill>
                  <a:schemeClr val="tx1"/>
                </a:solidFill>
              </a:rPr>
              <a:t>:</a:t>
            </a:r>
          </a:p>
          <a:p>
            <a:r>
              <a:rPr lang="ru-RU" sz="1800" dirty="0" smtClean="0">
                <a:solidFill>
                  <a:schemeClr val="tx1"/>
                </a:solidFill>
              </a:rPr>
              <a:t>Рейс 136922 –  547 308 </a:t>
            </a:r>
            <a:r>
              <a:rPr lang="ru-RU" sz="1800" dirty="0" err="1" smtClean="0">
                <a:solidFill>
                  <a:schemeClr val="tx1"/>
                </a:solidFill>
              </a:rPr>
              <a:t>руб</a:t>
            </a:r>
            <a:r>
              <a:rPr lang="ru-RU" sz="1800" dirty="0" smtClean="0">
                <a:solidFill>
                  <a:schemeClr val="tx1"/>
                </a:solidFill>
              </a:rPr>
              <a:t> максимальная прибыль данного направления</a:t>
            </a:r>
            <a:endParaRPr lang="ru-RU" sz="1800" i="1" dirty="0" smtClean="0">
              <a:solidFill>
                <a:schemeClr val="tx1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94" y="1119766"/>
            <a:ext cx="7144826" cy="488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83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008156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75423" y="3106757"/>
            <a:ext cx="6279614" cy="3338110"/>
          </a:xfrm>
        </p:spPr>
        <p:txBody>
          <a:bodyPr>
            <a:normAutofit/>
          </a:bodyPr>
          <a:lstStyle/>
          <a:p>
            <a:r>
              <a:rPr lang="ru-RU" sz="1800" b="1" dirty="0" smtClean="0">
                <a:solidFill>
                  <a:schemeClr val="tx1"/>
                </a:solidFill>
              </a:rPr>
              <a:t>Средняя прибыль среди всех рейсов: 1 060 953 </a:t>
            </a:r>
            <a:r>
              <a:rPr lang="ru-RU" sz="1800" b="1" dirty="0" err="1" smtClean="0">
                <a:solidFill>
                  <a:schemeClr val="tx1"/>
                </a:solidFill>
              </a:rPr>
              <a:t>руб</a:t>
            </a:r>
            <a:r>
              <a:rPr lang="ru-RU" sz="1800" b="1" dirty="0">
                <a:solidFill>
                  <a:schemeClr val="tx1"/>
                </a:solidFill>
              </a:rPr>
              <a:t> </a:t>
            </a:r>
            <a:r>
              <a:rPr lang="ru-RU" sz="1800" dirty="0" smtClean="0">
                <a:solidFill>
                  <a:schemeClr val="tx1"/>
                </a:solidFill>
              </a:rPr>
              <a:t>и в данном случае, </a:t>
            </a:r>
          </a:p>
          <a:p>
            <a:r>
              <a:rPr lang="ru-RU" sz="1800" dirty="0" smtClean="0">
                <a:solidFill>
                  <a:schemeClr val="tx1"/>
                </a:solidFill>
              </a:rPr>
              <a:t>Рейс 136922 (</a:t>
            </a:r>
            <a:r>
              <a:rPr lang="en-US" sz="1800" dirty="0" smtClean="0">
                <a:solidFill>
                  <a:schemeClr val="tx1"/>
                </a:solidFill>
              </a:rPr>
              <a:t>EGO, Belgorod)</a:t>
            </a:r>
            <a:r>
              <a:rPr lang="ru-RU" sz="1800" dirty="0" smtClean="0">
                <a:solidFill>
                  <a:schemeClr val="tx1"/>
                </a:solidFill>
              </a:rPr>
              <a:t>  с прибылью  </a:t>
            </a:r>
            <a:r>
              <a:rPr lang="ru-RU" sz="1800" dirty="0">
                <a:solidFill>
                  <a:schemeClr val="tx1"/>
                </a:solidFill>
              </a:rPr>
              <a:t>547 308 </a:t>
            </a:r>
            <a:r>
              <a:rPr lang="ru-RU" sz="1800" dirty="0" err="1">
                <a:solidFill>
                  <a:schemeClr val="tx1"/>
                </a:solidFill>
              </a:rPr>
              <a:t>руб</a:t>
            </a:r>
            <a:r>
              <a:rPr lang="ru-RU" sz="1800" dirty="0">
                <a:solidFill>
                  <a:schemeClr val="tx1"/>
                </a:solidFill>
              </a:rPr>
              <a:t> </a:t>
            </a:r>
            <a:r>
              <a:rPr lang="ru-RU" sz="1800" dirty="0" smtClean="0">
                <a:solidFill>
                  <a:schemeClr val="tx1"/>
                </a:solidFill>
              </a:rPr>
              <a:t>является самым не привлекательным с точки зрения прибыльности.</a:t>
            </a:r>
          </a:p>
          <a:p>
            <a:r>
              <a:rPr lang="ru-RU" sz="1800" dirty="0" smtClean="0">
                <a:solidFill>
                  <a:schemeClr val="tx1"/>
                </a:solidFill>
              </a:rPr>
              <a:t>Это с оговоркой на то, что не учтены многие факторы, которые способны еще понизить прибыльность рейсов.</a:t>
            </a:r>
          </a:p>
          <a:p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957428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3" y="-284908"/>
            <a:ext cx="8534401" cy="2281600"/>
          </a:xfrm>
        </p:spPr>
        <p:txBody>
          <a:bodyPr/>
          <a:lstStyle/>
          <a:p>
            <a:r>
              <a:rPr lang="ru-RU" dirty="0" smtClean="0"/>
              <a:t>Выводы: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84212" y="2379643"/>
            <a:ext cx="5848789" cy="4054208"/>
          </a:xfrm>
        </p:spPr>
        <p:txBody>
          <a:bodyPr>
            <a:normAutofit fontScale="92500" lnSpcReduction="20000"/>
          </a:bodyPr>
          <a:lstStyle/>
          <a:p>
            <a:r>
              <a:rPr lang="ru-RU" dirty="0">
                <a:solidFill>
                  <a:schemeClr val="tx1"/>
                </a:solidFill>
              </a:rPr>
              <a:t>Проведя анализ рейсов из Анапы зимой 2017 г. по загруженности и прибыльности за вычетом расходов на топливо, нерентабельными оказались </a:t>
            </a:r>
            <a:r>
              <a:rPr lang="ru-RU" dirty="0" smtClean="0">
                <a:solidFill>
                  <a:schemeClr val="tx1"/>
                </a:solidFill>
              </a:rPr>
              <a:t>рейсы: 136366,136202</a:t>
            </a:r>
            <a:r>
              <a:rPr lang="ru-RU" dirty="0">
                <a:solidFill>
                  <a:schemeClr val="tx1"/>
                </a:solidFill>
              </a:rPr>
              <a:t>, </a:t>
            </a:r>
            <a:r>
              <a:rPr lang="ru-RU" dirty="0" smtClean="0">
                <a:solidFill>
                  <a:schemeClr val="tx1"/>
                </a:solidFill>
              </a:rPr>
              <a:t>136360, 136178, 136122, 136250</a:t>
            </a:r>
            <a:r>
              <a:rPr lang="ru-RU" dirty="0">
                <a:solidFill>
                  <a:schemeClr val="tx1"/>
                </a:solidFill>
              </a:rPr>
              <a:t>, 136464, 136922, 136642, </a:t>
            </a:r>
            <a:r>
              <a:rPr lang="ru-RU" dirty="0" smtClean="0">
                <a:solidFill>
                  <a:schemeClr val="tx1"/>
                </a:solidFill>
              </a:rPr>
              <a:t>136807</a:t>
            </a:r>
          </a:p>
          <a:p>
            <a:r>
              <a:rPr lang="ru-RU" dirty="0" smtClean="0">
                <a:solidFill>
                  <a:schemeClr val="tx1"/>
                </a:solidFill>
              </a:rPr>
              <a:t>При этом 136922, 136642,136807 - </a:t>
            </a:r>
            <a:r>
              <a:rPr lang="ru-RU" dirty="0">
                <a:solidFill>
                  <a:schemeClr val="tx1"/>
                </a:solidFill>
              </a:rPr>
              <a:t>это один и тот же рейс (в разные дни улетавший) который по сути своей убыточный, его прибыль ниже почти в два раза в сравнении со средней прибылью всех рейсов, и это без учета прочих расходов, которые "отнимут все". </a:t>
            </a:r>
            <a:endParaRPr lang="ru-RU" dirty="0" smtClean="0">
              <a:solidFill>
                <a:schemeClr val="tx1"/>
              </a:solidFill>
            </a:endParaRPr>
          </a:p>
          <a:p>
            <a:r>
              <a:rPr lang="ru-RU" dirty="0" smtClean="0">
                <a:solidFill>
                  <a:schemeClr val="tx1"/>
                </a:solidFill>
              </a:rPr>
              <a:t>Он </a:t>
            </a:r>
            <a:r>
              <a:rPr lang="ru-RU" dirty="0">
                <a:solidFill>
                  <a:schemeClr val="tx1"/>
                </a:solidFill>
              </a:rPr>
              <a:t>заслуживает особого внимания. Принять решение о его исключении из календаря полетов можно только после тщательного анализа, понимании причины </a:t>
            </a:r>
            <a:r>
              <a:rPr lang="ru-RU" dirty="0" smtClean="0">
                <a:solidFill>
                  <a:schemeClr val="tx1"/>
                </a:solidFill>
              </a:rPr>
              <a:t>отсутствия </a:t>
            </a:r>
            <a:r>
              <a:rPr lang="ru-RU" dirty="0">
                <a:solidFill>
                  <a:schemeClr val="tx1"/>
                </a:solidFill>
              </a:rPr>
              <a:t>прибыли, попыток исправить ситуацию и если после всего этого он по-прежнему не приносит прибыли, то тогда да.</a:t>
            </a:r>
            <a:r>
              <a:rPr lang="ru-RU" dirty="0" smtClean="0">
                <a:solidFill>
                  <a:schemeClr val="tx1"/>
                </a:solidFill>
              </a:rPr>
              <a:t>     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9825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30824" y="1830330"/>
            <a:ext cx="8534401" cy="2281600"/>
          </a:xfrm>
        </p:spPr>
        <p:txBody>
          <a:bodyPr/>
          <a:lstStyle/>
          <a:p>
            <a:r>
              <a:rPr lang="ru-RU" dirty="0" smtClean="0"/>
              <a:t>Благодарю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13527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3" y="1116878"/>
            <a:ext cx="8534401" cy="2281600"/>
          </a:xfrm>
        </p:spPr>
        <p:txBody>
          <a:bodyPr/>
          <a:lstStyle/>
          <a:p>
            <a:r>
              <a:rPr lang="ru-RU" dirty="0" smtClean="0"/>
              <a:t>Цель проекта: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84213" y="4088176"/>
            <a:ext cx="8534400" cy="1498600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Выяснить, от каких самых малоприбыльных рейсов из Анапы мы можем отказаться в зимнее время.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67068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495903"/>
            <a:ext cx="8534400" cy="1507067"/>
          </a:xfrm>
        </p:spPr>
        <p:txBody>
          <a:bodyPr/>
          <a:lstStyle/>
          <a:p>
            <a:r>
              <a:rPr lang="ru-RU" dirty="0" smtClean="0"/>
              <a:t>Структура </a:t>
            </a:r>
            <a:r>
              <a:rPr lang="ru-RU" dirty="0" err="1" smtClean="0"/>
              <a:t>Датасета</a:t>
            </a:r>
            <a:r>
              <a:rPr lang="ru-RU" dirty="0" smtClean="0"/>
              <a:t>: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>
          <a:xfrm>
            <a:off x="799306" y="2002969"/>
            <a:ext cx="8419305" cy="4455887"/>
          </a:xfrm>
        </p:spPr>
        <p:txBody>
          <a:bodyPr>
            <a:normAutofit/>
          </a:bodyPr>
          <a:lstStyle/>
          <a:p>
            <a:r>
              <a:rPr lang="ru-RU" b="1" dirty="0" err="1" smtClean="0">
                <a:solidFill>
                  <a:schemeClr val="tx1"/>
                </a:solidFill>
              </a:rPr>
              <a:t>flight_id</a:t>
            </a:r>
            <a:r>
              <a:rPr lang="ru-RU" dirty="0">
                <a:solidFill>
                  <a:schemeClr val="tx1"/>
                </a:solidFill>
              </a:rPr>
              <a:t> — уникальный идентификационный код рейса (первичный ключ)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flight_no</a:t>
            </a:r>
            <a:r>
              <a:rPr lang="ru-RU" dirty="0">
                <a:solidFill>
                  <a:schemeClr val="tx1"/>
                </a:solidFill>
              </a:rPr>
              <a:t> — номер рейса, используемый в аэропорту, билете, </a:t>
            </a:r>
            <a:r>
              <a:rPr lang="ru-RU" dirty="0" err="1">
                <a:solidFill>
                  <a:schemeClr val="tx1"/>
                </a:solidFill>
              </a:rPr>
              <a:t>посадачном</a:t>
            </a:r>
            <a:r>
              <a:rPr lang="ru-RU" dirty="0">
                <a:solidFill>
                  <a:schemeClr val="tx1"/>
                </a:solidFill>
              </a:rPr>
              <a:t> талоне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arrival_airport</a:t>
            </a:r>
            <a:r>
              <a:rPr lang="ru-RU" dirty="0">
                <a:solidFill>
                  <a:schemeClr val="tx1"/>
                </a:solidFill>
              </a:rPr>
              <a:t> - аэропорт прибытия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city</a:t>
            </a:r>
            <a:r>
              <a:rPr lang="ru-RU" dirty="0">
                <a:solidFill>
                  <a:schemeClr val="tx1"/>
                </a:solidFill>
              </a:rPr>
              <a:t> - город, в котором находится аэропорт прибытия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model</a:t>
            </a:r>
            <a:r>
              <a:rPr lang="ru-RU" dirty="0">
                <a:solidFill>
                  <a:schemeClr val="tx1"/>
                </a:solidFill>
              </a:rPr>
              <a:t> - название модели самолета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actual_departure</a:t>
            </a:r>
            <a:r>
              <a:rPr lang="ru-RU" dirty="0">
                <a:solidFill>
                  <a:schemeClr val="tx1"/>
                </a:solidFill>
              </a:rPr>
              <a:t> - реальное время вылета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actual_arrival</a:t>
            </a:r>
            <a:r>
              <a:rPr lang="ru-RU" dirty="0">
                <a:solidFill>
                  <a:schemeClr val="tx1"/>
                </a:solidFill>
              </a:rPr>
              <a:t> - реальное время прибытия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flight_time</a:t>
            </a:r>
            <a:r>
              <a:rPr lang="ru-RU" dirty="0">
                <a:solidFill>
                  <a:schemeClr val="tx1"/>
                </a:solidFill>
              </a:rPr>
              <a:t> - время полета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fuel_usage</a:t>
            </a:r>
            <a:r>
              <a:rPr lang="ru-RU" dirty="0">
                <a:solidFill>
                  <a:schemeClr val="tx1"/>
                </a:solidFill>
              </a:rPr>
              <a:t> - расход топлива кг/час в зависимости от модели самолета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5004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495903"/>
            <a:ext cx="8534400" cy="1507067"/>
          </a:xfrm>
        </p:spPr>
        <p:txBody>
          <a:bodyPr/>
          <a:lstStyle/>
          <a:p>
            <a:r>
              <a:rPr lang="ru-RU" dirty="0" smtClean="0"/>
              <a:t>Структура </a:t>
            </a:r>
            <a:r>
              <a:rPr lang="ru-RU" dirty="0" err="1" smtClean="0"/>
              <a:t>Датасета</a:t>
            </a:r>
            <a:r>
              <a:rPr lang="ru-RU" dirty="0" smtClean="0"/>
              <a:t>: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4"/>
          </p:nvPr>
        </p:nvSpPr>
        <p:spPr>
          <a:xfrm>
            <a:off x="799306" y="2002969"/>
            <a:ext cx="8419305" cy="4455887"/>
          </a:xfrm>
        </p:spPr>
        <p:txBody>
          <a:bodyPr>
            <a:normAutofit/>
          </a:bodyPr>
          <a:lstStyle/>
          <a:p>
            <a:r>
              <a:rPr lang="ru-RU" b="1" dirty="0" err="1">
                <a:solidFill>
                  <a:schemeClr val="tx1"/>
                </a:solidFill>
              </a:rPr>
              <a:t>aircraft_code</a:t>
            </a:r>
            <a:r>
              <a:rPr lang="ru-RU" dirty="0">
                <a:solidFill>
                  <a:schemeClr val="tx1"/>
                </a:solidFill>
              </a:rPr>
              <a:t> - уникальный идентификационный номер модели самолета (трехзначный код)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seat_economy</a:t>
            </a:r>
            <a:r>
              <a:rPr lang="ru-RU" dirty="0">
                <a:solidFill>
                  <a:schemeClr val="tx1"/>
                </a:solidFill>
              </a:rPr>
              <a:t> - количество мест класса "эконом" в самолете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seat_business</a:t>
            </a:r>
            <a:r>
              <a:rPr lang="ru-RU" dirty="0">
                <a:solidFill>
                  <a:schemeClr val="tx1"/>
                </a:solidFill>
              </a:rPr>
              <a:t> - количество мест класса "бизнес" в самолете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seat_total</a:t>
            </a:r>
            <a:r>
              <a:rPr lang="ru-RU" dirty="0">
                <a:solidFill>
                  <a:schemeClr val="tx1"/>
                </a:solidFill>
              </a:rPr>
              <a:t> - общее количество мест на борту самолета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purchased_economy</a:t>
            </a:r>
            <a:r>
              <a:rPr lang="ru-RU" dirty="0">
                <a:solidFill>
                  <a:schemeClr val="tx1"/>
                </a:solidFill>
              </a:rPr>
              <a:t> - </a:t>
            </a:r>
            <a:r>
              <a:rPr lang="ru-RU" dirty="0" err="1">
                <a:solidFill>
                  <a:schemeClr val="tx1"/>
                </a:solidFill>
              </a:rPr>
              <a:t>приобритенные</a:t>
            </a:r>
            <a:r>
              <a:rPr lang="ru-RU" dirty="0">
                <a:solidFill>
                  <a:schemeClr val="tx1"/>
                </a:solidFill>
              </a:rPr>
              <a:t> места класса "эконом" на рейсе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purchased_business</a:t>
            </a:r>
            <a:r>
              <a:rPr lang="ru-RU" dirty="0">
                <a:solidFill>
                  <a:schemeClr val="tx1"/>
                </a:solidFill>
              </a:rPr>
              <a:t> - </a:t>
            </a:r>
            <a:r>
              <a:rPr lang="ru-RU" dirty="0" err="1">
                <a:solidFill>
                  <a:schemeClr val="tx1"/>
                </a:solidFill>
              </a:rPr>
              <a:t>приобритенные</a:t>
            </a:r>
            <a:r>
              <a:rPr lang="ru-RU" dirty="0">
                <a:solidFill>
                  <a:schemeClr val="tx1"/>
                </a:solidFill>
              </a:rPr>
              <a:t> места класса "эконом" на рейсе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total_purchased</a:t>
            </a:r>
            <a:r>
              <a:rPr lang="ru-RU" dirty="0">
                <a:solidFill>
                  <a:schemeClr val="tx1"/>
                </a:solidFill>
              </a:rPr>
              <a:t> - общее кол-во приобретенных мест обоих классов в самолете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amount_economy</a:t>
            </a:r>
            <a:r>
              <a:rPr lang="ru-RU" dirty="0">
                <a:solidFill>
                  <a:schemeClr val="tx1"/>
                </a:solidFill>
              </a:rPr>
              <a:t> - стоимость билета класса "эконом"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amount_business</a:t>
            </a:r>
            <a:r>
              <a:rPr lang="ru-RU" dirty="0">
                <a:solidFill>
                  <a:schemeClr val="tx1"/>
                </a:solidFill>
              </a:rPr>
              <a:t> - стоимость билета класса "бизнес"</a:t>
            </a:r>
          </a:p>
          <a:p>
            <a:r>
              <a:rPr lang="ru-RU" b="1" dirty="0" err="1">
                <a:solidFill>
                  <a:schemeClr val="tx1"/>
                </a:solidFill>
              </a:rPr>
              <a:t>total_amount</a:t>
            </a:r>
            <a:r>
              <a:rPr lang="ru-RU" dirty="0">
                <a:solidFill>
                  <a:schemeClr val="tx1"/>
                </a:solidFill>
              </a:rPr>
              <a:t> - общая стоимость приобретенных билетов на рейсе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5120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327675"/>
            <a:ext cx="8534400" cy="1507067"/>
          </a:xfrm>
        </p:spPr>
        <p:txBody>
          <a:bodyPr/>
          <a:lstStyle/>
          <a:p>
            <a:r>
              <a:rPr lang="ru-RU" dirty="0"/>
              <a:t>Характеристики </a:t>
            </a:r>
            <a:r>
              <a:rPr lang="ru-RU" dirty="0" smtClean="0"/>
              <a:t>направлений из Анапы зимой 2017г:</a:t>
            </a:r>
            <a:endParaRPr lang="ru-RU" dirty="0"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8891103"/>
              </p:ext>
            </p:extLst>
          </p:nvPr>
        </p:nvGraphicFramePr>
        <p:xfrm>
          <a:off x="815249" y="1834742"/>
          <a:ext cx="8196946" cy="3774440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612571"/>
                <a:gridCol w="1902061"/>
                <a:gridCol w="1787611"/>
                <a:gridCol w="1894703"/>
              </a:tblGrid>
              <a:tr h="370840">
                <a:tc>
                  <a:txBody>
                    <a:bodyPr/>
                    <a:lstStyle/>
                    <a:p>
                      <a:r>
                        <a:rPr lang="ru-RU" b="1" dirty="0" smtClean="0"/>
                        <a:t>Номер рейса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PG0252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PG0480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PG0194</a:t>
                      </a:r>
                      <a:endParaRPr lang="ru-RU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b="1" dirty="0" smtClean="0"/>
                        <a:t>Город прибытия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Moscow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Belgorod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Novokuznetsk</a:t>
                      </a:r>
                      <a:endParaRPr lang="ru-RU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b="1" dirty="0" smtClean="0"/>
                        <a:t>Кол-во рейсов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59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59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9</a:t>
                      </a:r>
                      <a:endParaRPr lang="ru-RU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ru-RU" b="1" dirty="0" smtClean="0"/>
                        <a:t>Модель самолета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Boeing 737-300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err="1" smtClean="0"/>
                        <a:t>Sukhoi</a:t>
                      </a:r>
                      <a:r>
                        <a:rPr lang="en-US" b="0" dirty="0" smtClean="0"/>
                        <a:t> Superjet-100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/>
                        <a:t>Boeing 737-300</a:t>
                      </a:r>
                      <a:endParaRPr lang="ru-RU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b="1" dirty="0" smtClean="0"/>
                        <a:t>Расход (кг/ч)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2400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1700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2400</a:t>
                      </a:r>
                      <a:endParaRPr lang="ru-RU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b="1" dirty="0" smtClean="0"/>
                        <a:t>Эконом класс</a:t>
                      </a:r>
                      <a:r>
                        <a:rPr lang="ru-RU" b="1" baseline="0" dirty="0" smtClean="0"/>
                        <a:t> (кол-во мест в самолете)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118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85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118</a:t>
                      </a:r>
                      <a:endParaRPr lang="ru-RU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b="1" dirty="0" smtClean="0"/>
                        <a:t>Бизнес класс</a:t>
                      </a:r>
                      <a:r>
                        <a:rPr lang="ru-RU" b="1" baseline="0" dirty="0" smtClean="0"/>
                        <a:t> (кол-во мест в самолете)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12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12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12</a:t>
                      </a:r>
                      <a:endParaRPr lang="ru-RU" b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ru-RU" b="1" dirty="0" smtClean="0"/>
                        <a:t>Общее кол-во мест</a:t>
                      </a:r>
                      <a:endParaRPr lang="ru-RU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130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97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b="0" dirty="0" smtClean="0"/>
                        <a:t>130</a:t>
                      </a:r>
                      <a:endParaRPr lang="ru-RU" b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15249" y="5750804"/>
            <a:ext cx="78573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100" i="1" dirty="0" smtClean="0"/>
              <a:t>*Стоимость </a:t>
            </a:r>
            <a:r>
              <a:rPr lang="ru-RU" sz="1100" i="1" dirty="0"/>
              <a:t>авиационного керосина </a:t>
            </a:r>
            <a:r>
              <a:rPr lang="ru-RU" sz="1100" i="1" dirty="0" smtClean="0"/>
              <a:t>зимой за </a:t>
            </a:r>
            <a:r>
              <a:rPr lang="ru-RU" sz="1100" i="1" dirty="0"/>
              <a:t>2017 год составляла  </a:t>
            </a:r>
            <a:r>
              <a:rPr lang="ru-RU" sz="1100" dirty="0" smtClean="0"/>
              <a:t>42,7  </a:t>
            </a:r>
            <a:r>
              <a:rPr lang="ru-RU" sz="1100" dirty="0" err="1" smtClean="0"/>
              <a:t>руб</a:t>
            </a:r>
            <a:r>
              <a:rPr lang="ru-RU" sz="1100" dirty="0" smtClean="0"/>
              <a:t>/кг без учета НДС</a:t>
            </a:r>
          </a:p>
          <a:p>
            <a:r>
              <a:rPr lang="ru-RU" sz="1100" i="1" dirty="0" smtClean="0"/>
              <a:t>(была взята среднеарифметическая цифра за три зимних месяца)</a:t>
            </a:r>
          </a:p>
          <a:p>
            <a:endParaRPr lang="ru-RU" sz="1100" i="1" dirty="0" smtClean="0"/>
          </a:p>
          <a:p>
            <a:r>
              <a:rPr lang="ru-RU" sz="1100" i="1" dirty="0"/>
              <a:t>*</a:t>
            </a:r>
            <a:r>
              <a:rPr lang="ru-RU" sz="1100" i="1" dirty="0" smtClean="0"/>
              <a:t> Впоследствии Новокузнецкие рейсы были исключены из выборки из-за отсутствия данных по стоимости и количеству приобретенных билетов</a:t>
            </a:r>
            <a:endParaRPr lang="ru-RU" sz="1100" i="1" dirty="0"/>
          </a:p>
        </p:txBody>
      </p:sp>
    </p:spTree>
    <p:extLst>
      <p:ext uri="{BB962C8B-B14F-4D97-AF65-F5344CB8AC3E}">
        <p14:creationId xmlns:p14="http://schemas.microsoft.com/office/powerpoint/2010/main" val="148658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085012" y="862069"/>
            <a:ext cx="3657600" cy="1371600"/>
          </a:xfrm>
        </p:spPr>
        <p:txBody>
          <a:bodyPr/>
          <a:lstStyle/>
          <a:p>
            <a:r>
              <a:rPr lang="ru-RU" b="1" dirty="0" smtClean="0"/>
              <a:t>Общее Количество приобретенных билетов на рейс:</a:t>
            </a:r>
            <a:endParaRPr lang="ru-RU" b="1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74" y="928171"/>
            <a:ext cx="6289465" cy="5107621"/>
          </a:xfrm>
        </p:spPr>
      </p:pic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085012" y="2386068"/>
            <a:ext cx="3657600" cy="3463888"/>
          </a:xfrm>
        </p:spPr>
        <p:txBody>
          <a:bodyPr>
            <a:normAutofit/>
          </a:bodyPr>
          <a:lstStyle/>
          <a:p>
            <a:r>
              <a:rPr lang="ru-RU" sz="1800" dirty="0" smtClean="0">
                <a:solidFill>
                  <a:schemeClr val="tx1"/>
                </a:solidFill>
              </a:rPr>
              <a:t>Рейсы, осуществляющие перевозку пассажиров в г. Москва </a:t>
            </a:r>
            <a:r>
              <a:rPr lang="ru-RU" sz="1800" i="1" dirty="0" smtClean="0">
                <a:solidFill>
                  <a:schemeClr val="tx1"/>
                </a:solidFill>
              </a:rPr>
              <a:t>(на графике слева) </a:t>
            </a:r>
            <a:r>
              <a:rPr lang="ru-RU" sz="1800" dirty="0" smtClean="0">
                <a:solidFill>
                  <a:schemeClr val="tx1"/>
                </a:solidFill>
              </a:rPr>
              <a:t>летают на более вместительных самолетах и имеют большее кол-во проданных билетов.</a:t>
            </a:r>
          </a:p>
          <a:p>
            <a:r>
              <a:rPr lang="ru-RU" sz="1800" dirty="0" smtClean="0">
                <a:solidFill>
                  <a:schemeClr val="tx1"/>
                </a:solidFill>
              </a:rPr>
              <a:t>Однако рейсы в Белгород </a:t>
            </a:r>
            <a:r>
              <a:rPr lang="ru-RU" sz="1800" i="1" dirty="0" smtClean="0">
                <a:solidFill>
                  <a:schemeClr val="tx1"/>
                </a:solidFill>
              </a:rPr>
              <a:t>(на графике справа) </a:t>
            </a:r>
            <a:r>
              <a:rPr lang="ru-RU" sz="1800" dirty="0" smtClean="0">
                <a:solidFill>
                  <a:schemeClr val="tx1"/>
                </a:solidFill>
              </a:rPr>
              <a:t>имеют большую заполняемость</a:t>
            </a:r>
            <a:endParaRPr lang="ru-RU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16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085012" y="509532"/>
            <a:ext cx="3657600" cy="1371600"/>
          </a:xfrm>
        </p:spPr>
        <p:txBody>
          <a:bodyPr/>
          <a:lstStyle/>
          <a:p>
            <a:r>
              <a:rPr lang="ru-RU" b="1" dirty="0" smtClean="0"/>
              <a:t>Прибыль с продажи билетов на рейс:</a:t>
            </a:r>
            <a:endParaRPr lang="ru-RU" b="1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085012" y="2033531"/>
            <a:ext cx="3657600" cy="3463888"/>
          </a:xfrm>
        </p:spPr>
        <p:txBody>
          <a:bodyPr>
            <a:normAutofit/>
          </a:bodyPr>
          <a:lstStyle/>
          <a:p>
            <a:r>
              <a:rPr lang="ru-RU" sz="1800" dirty="0" smtClean="0">
                <a:solidFill>
                  <a:schemeClr val="tx1"/>
                </a:solidFill>
              </a:rPr>
              <a:t>Рейсы, осуществляющие перевозку пассажиров в г. Москва </a:t>
            </a:r>
            <a:r>
              <a:rPr lang="ru-RU" sz="1800" i="1" dirty="0" smtClean="0">
                <a:solidFill>
                  <a:schemeClr val="tx1"/>
                </a:solidFill>
              </a:rPr>
              <a:t>(на графике слева) </a:t>
            </a:r>
            <a:r>
              <a:rPr lang="ru-RU" sz="1800" dirty="0" smtClean="0">
                <a:solidFill>
                  <a:schemeClr val="tx1"/>
                </a:solidFill>
              </a:rPr>
              <a:t>имеют внушительную прибыль в сравнении с Белгородскими, разница почти в 2 раза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716" y="846321"/>
            <a:ext cx="6421579" cy="518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91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24838" y="972234"/>
            <a:ext cx="3657600" cy="1371600"/>
          </a:xfrm>
        </p:spPr>
        <p:txBody>
          <a:bodyPr>
            <a:normAutofit/>
          </a:bodyPr>
          <a:lstStyle/>
          <a:p>
            <a:r>
              <a:rPr lang="ru-RU" sz="2000" b="1" dirty="0"/>
              <a:t>Зависимость прибыли от </a:t>
            </a:r>
            <a:r>
              <a:rPr lang="ru-RU" sz="2000" b="1" dirty="0" err="1"/>
              <a:t>заполненности</a:t>
            </a:r>
            <a:r>
              <a:rPr lang="ru-RU" sz="2000" b="1" dirty="0"/>
              <a:t> самолета (за вычетом цен на </a:t>
            </a:r>
            <a:r>
              <a:rPr lang="ru-RU" sz="2000" b="1" dirty="0" smtClean="0"/>
              <a:t>топливо)</a:t>
            </a:r>
            <a:endParaRPr lang="ru-RU" sz="2000" b="1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624838" y="2496233"/>
            <a:ext cx="3657600" cy="3463888"/>
          </a:xfrm>
        </p:spPr>
        <p:txBody>
          <a:bodyPr>
            <a:normAutofit/>
          </a:bodyPr>
          <a:lstStyle/>
          <a:p>
            <a:r>
              <a:rPr lang="ru-RU" sz="1800" dirty="0" smtClean="0">
                <a:solidFill>
                  <a:schemeClr val="tx1"/>
                </a:solidFill>
              </a:rPr>
              <a:t>Порог заполняемости самолета для оценки прибыльности рейса взят на уровне 80%</a:t>
            </a:r>
          </a:p>
          <a:p>
            <a:r>
              <a:rPr lang="ru-RU" sz="1800" dirty="0" smtClean="0">
                <a:solidFill>
                  <a:schemeClr val="tx1"/>
                </a:solidFill>
              </a:rPr>
              <a:t>Данная зависимость имеет место быть</a:t>
            </a:r>
          </a:p>
          <a:p>
            <a:r>
              <a:rPr lang="ru-RU" sz="1800" i="1" dirty="0" smtClean="0">
                <a:solidFill>
                  <a:schemeClr val="tx1"/>
                </a:solidFill>
              </a:rPr>
              <a:t>*Рейсы </a:t>
            </a:r>
            <a:r>
              <a:rPr lang="ru-RU" sz="1800" i="1" dirty="0">
                <a:solidFill>
                  <a:schemeClr val="tx1"/>
                </a:solidFill>
              </a:rPr>
              <a:t>ниже пунктирной линии считаются неприбыльными.</a:t>
            </a:r>
            <a:endParaRPr lang="ru-RU" sz="1800" i="1" dirty="0" smtClean="0">
              <a:solidFill>
                <a:schemeClr val="tx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702" y="780221"/>
            <a:ext cx="7260683" cy="569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596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79923" y="895117"/>
            <a:ext cx="3657600" cy="1371600"/>
          </a:xfrm>
        </p:spPr>
        <p:txBody>
          <a:bodyPr>
            <a:normAutofit/>
          </a:bodyPr>
          <a:lstStyle/>
          <a:p>
            <a:r>
              <a:rPr lang="ru-RU" sz="2000" b="1" dirty="0"/>
              <a:t>Зависимость прибыли от </a:t>
            </a:r>
            <a:r>
              <a:rPr lang="ru-RU" sz="2000" b="1" dirty="0" err="1"/>
              <a:t>заполненности</a:t>
            </a:r>
            <a:r>
              <a:rPr lang="ru-RU" sz="2000" b="1" dirty="0"/>
              <a:t> </a:t>
            </a:r>
            <a:r>
              <a:rPr lang="ru-RU" sz="2000" b="1" dirty="0" smtClean="0"/>
              <a:t>самолета - Москва</a:t>
            </a:r>
            <a:endParaRPr lang="ru-RU" sz="2000" b="1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7679923" y="2346592"/>
            <a:ext cx="3657600" cy="3910985"/>
          </a:xfrm>
        </p:spPr>
        <p:txBody>
          <a:bodyPr>
            <a:normAutofit/>
          </a:bodyPr>
          <a:lstStyle/>
          <a:p>
            <a:r>
              <a:rPr lang="ru-RU" sz="1800" dirty="0" smtClean="0">
                <a:solidFill>
                  <a:schemeClr val="tx1"/>
                </a:solidFill>
              </a:rPr>
              <a:t>Граница нерентабельности рейсов для направления </a:t>
            </a:r>
            <a:r>
              <a:rPr lang="en-US" sz="1800" dirty="0" smtClean="0">
                <a:solidFill>
                  <a:schemeClr val="tx1"/>
                </a:solidFill>
              </a:rPr>
              <a:t>PG0252</a:t>
            </a:r>
            <a:r>
              <a:rPr lang="ru-RU" sz="1800" dirty="0" smtClean="0">
                <a:solidFill>
                  <a:schemeClr val="tx1"/>
                </a:solidFill>
              </a:rPr>
              <a:t>:</a:t>
            </a:r>
          </a:p>
          <a:p>
            <a:r>
              <a:rPr lang="ru-RU" sz="1800" dirty="0" smtClean="0">
                <a:solidFill>
                  <a:schemeClr val="tx1"/>
                </a:solidFill>
              </a:rPr>
              <a:t>Рейс 136366 – 1 358 308 </a:t>
            </a:r>
            <a:r>
              <a:rPr lang="ru-RU" sz="1800" dirty="0" err="1" smtClean="0">
                <a:solidFill>
                  <a:schemeClr val="tx1"/>
                </a:solidFill>
              </a:rPr>
              <a:t>руб</a:t>
            </a:r>
            <a:r>
              <a:rPr lang="ru-RU" sz="1800" dirty="0" smtClean="0">
                <a:solidFill>
                  <a:schemeClr val="tx1"/>
                </a:solidFill>
              </a:rPr>
              <a:t> максимальная прибыль</a:t>
            </a:r>
            <a:endParaRPr lang="ru-RU" sz="1800" i="1" dirty="0" smtClean="0">
              <a:solidFill>
                <a:schemeClr val="tx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53" y="1121740"/>
            <a:ext cx="7286971" cy="498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607223"/>
      </p:ext>
    </p:extLst>
  </p:cSld>
  <p:clrMapOvr>
    <a:masterClrMapping/>
  </p:clrMapOvr>
</p:sld>
</file>

<file path=ppt/theme/theme1.xml><?xml version="1.0" encoding="utf-8"?>
<a:theme xmlns:a="http://schemas.openxmlformats.org/drawingml/2006/main" name="Сектор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75</TotalTime>
  <Words>494</Words>
  <Application>Microsoft Office PowerPoint</Application>
  <PresentationFormat>Широкоэкранный</PresentationFormat>
  <Paragraphs>84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6" baseType="lpstr">
      <vt:lpstr>Century Gothic</vt:lpstr>
      <vt:lpstr>Wingdings 3</vt:lpstr>
      <vt:lpstr>Сектор</vt:lpstr>
      <vt:lpstr>     Авиарейсы без потерь ………………………………………</vt:lpstr>
      <vt:lpstr>Цель проекта:</vt:lpstr>
      <vt:lpstr>Структура Датасета:</vt:lpstr>
      <vt:lpstr>Структура Датасета:</vt:lpstr>
      <vt:lpstr>Характеристики направлений из Анапы зимой 2017г:</vt:lpstr>
      <vt:lpstr>Общее Количество приобретенных билетов на рейс:</vt:lpstr>
      <vt:lpstr>Прибыль с продажи билетов на рейс:</vt:lpstr>
      <vt:lpstr>Зависимость прибыли от заполненности самолета (за вычетом цен на топливо)</vt:lpstr>
      <vt:lpstr>Зависимость прибыли от заполненности самолета - Москва</vt:lpstr>
      <vt:lpstr>Зависимость прибыли от заполненности самолета – Белгород </vt:lpstr>
      <vt:lpstr>Презентация PowerPoint</vt:lpstr>
      <vt:lpstr>Выводы:</vt:lpstr>
      <vt:lpstr>Благодарю за внимание!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Авиарейсы без потерь</dc:title>
  <dc:creator>User</dc:creator>
  <cp:lastModifiedBy>User</cp:lastModifiedBy>
  <cp:revision>17</cp:revision>
  <dcterms:created xsi:type="dcterms:W3CDTF">2021-09-12T11:14:02Z</dcterms:created>
  <dcterms:modified xsi:type="dcterms:W3CDTF">2021-09-12T12:31:14Z</dcterms:modified>
</cp:coreProperties>
</file>

<file path=docProps/thumbnail.jpeg>
</file>